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6A207-1DFD-4286-B05D-DD92248F42CE}" v="556" dt="2018-07-08T11:39:59.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17" autoAdjust="0"/>
    <p:restoredTop sz="94660"/>
  </p:normalViewPr>
  <p:slideViewPr>
    <p:cSldViewPr snapToGrid="0">
      <p:cViewPr varScale="1">
        <p:scale>
          <a:sx n="66" d="100"/>
          <a:sy n="66" d="100"/>
        </p:scale>
        <p:origin x="36" y="2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411-DECF-47CE-ACA0-9CF21EF60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ADFD2-9FC9-433B-91C7-963D81770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8768-8B25-4F69-8EE2-B9E5CF7AF52A}"/>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5" name="Footer Placeholder 4">
            <a:extLst>
              <a:ext uri="{FF2B5EF4-FFF2-40B4-BE49-F238E27FC236}">
                <a16:creationId xmlns:a16="http://schemas.microsoft.com/office/drawing/2014/main" id="{EE520B4B-A5CA-441B-8B8D-9E8D203D6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24A-D83E-4DF5-A4B3-E1E09415BAE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9880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F9A-D101-458C-B75F-171541494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89B00-4709-464B-9F43-3CC80254A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6D2CD-D927-4093-A981-6B03F7A122AA}"/>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5" name="Footer Placeholder 4">
            <a:extLst>
              <a:ext uri="{FF2B5EF4-FFF2-40B4-BE49-F238E27FC236}">
                <a16:creationId xmlns:a16="http://schemas.microsoft.com/office/drawing/2014/main" id="{D11C3C68-18A1-4DBC-A7A1-48B4C977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6EE33-89BE-4D89-8CCC-8A7291FEF5EF}"/>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9636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0A6F3-BAE6-4AA5-9B7A-2B39ECF4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3BDBA-F768-45E6-92AA-CAC870B05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43DF-9733-4C18-9CF1-C6691E25127A}"/>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5" name="Footer Placeholder 4">
            <a:extLst>
              <a:ext uri="{FF2B5EF4-FFF2-40B4-BE49-F238E27FC236}">
                <a16:creationId xmlns:a16="http://schemas.microsoft.com/office/drawing/2014/main" id="{804D63F9-5492-4230-A5E3-F6E6CD4E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79FC-B9BA-4680-A35B-D182BADB341A}"/>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3373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A28-52A3-43FE-8DF6-484CFECA3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E011-C22A-4649-BD3C-2D3681F8DF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2DD5-144E-4C11-889B-C380812D14D4}"/>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5" name="Footer Placeholder 4">
            <a:extLst>
              <a:ext uri="{FF2B5EF4-FFF2-40B4-BE49-F238E27FC236}">
                <a16:creationId xmlns:a16="http://schemas.microsoft.com/office/drawing/2014/main" id="{1669EBFE-AD8C-4977-A16D-F7770C77C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CA65-02BB-41B0-84A4-863AB7A34CF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4246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719-5327-4473-8801-808691F2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7F94A-5393-4CC4-9EF1-A1979D3AE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710B3-162E-47A6-BF10-B4525CF811E4}"/>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5" name="Footer Placeholder 4">
            <a:extLst>
              <a:ext uri="{FF2B5EF4-FFF2-40B4-BE49-F238E27FC236}">
                <a16:creationId xmlns:a16="http://schemas.microsoft.com/office/drawing/2014/main" id="{BD1331A8-E947-4E79-B9A5-9CAAAFA2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758E-B213-46E9-8024-826A34E17097}"/>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4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956-328B-419D-B416-020C5532D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8ACD5-2AAF-4CFA-A89F-D1E297707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84E24-0327-407A-856E-DFEF9A24AF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9A7C-A8DB-4B0F-8BDF-D62CF4C041BF}"/>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6" name="Footer Placeholder 5">
            <a:extLst>
              <a:ext uri="{FF2B5EF4-FFF2-40B4-BE49-F238E27FC236}">
                <a16:creationId xmlns:a16="http://schemas.microsoft.com/office/drawing/2014/main" id="{656233B9-73A4-44F3-AE5C-26167491B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18D2E-5D0C-4F0D-9063-D24DAB374758}"/>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79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8CC-4536-4B63-9B04-7CD2D26B4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1DFA2-6819-4C75-B0D9-27FDFD84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DDAD-F59E-4457-9FE4-6656F23178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A4F01-0DE0-4D7F-BDDB-FF68C04D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07089-3F21-4288-ACDC-82BF6E202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D0A1C-8A13-4777-A314-EC5940EE6A08}"/>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8" name="Footer Placeholder 7">
            <a:extLst>
              <a:ext uri="{FF2B5EF4-FFF2-40B4-BE49-F238E27FC236}">
                <a16:creationId xmlns:a16="http://schemas.microsoft.com/office/drawing/2014/main" id="{0C0B4728-8BD1-4D36-95A2-49D6B5172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1356F-0318-44A9-863C-E3D881DCD5C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00509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104-6848-48B3-AFFA-1A0930490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5E0F-C57F-4165-962E-B0E97DE6622C}"/>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4" name="Footer Placeholder 3">
            <a:extLst>
              <a:ext uri="{FF2B5EF4-FFF2-40B4-BE49-F238E27FC236}">
                <a16:creationId xmlns:a16="http://schemas.microsoft.com/office/drawing/2014/main" id="{4A9A46E5-6524-4C7D-AB8D-4F6E2169A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A719C-7031-4915-8D15-785986C6B29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454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3D65-C975-4D48-B981-98A4972F7AFF}"/>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3" name="Footer Placeholder 2">
            <a:extLst>
              <a:ext uri="{FF2B5EF4-FFF2-40B4-BE49-F238E27FC236}">
                <a16:creationId xmlns:a16="http://schemas.microsoft.com/office/drawing/2014/main" id="{CB5FA0EB-38F8-4B43-80B0-DAB82107D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2C211-67EA-4566-9EDC-ABC91F5CD2C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89450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81E-969F-4D59-9355-FF2E36EFD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09640-E082-4F7C-9ECE-292DB29A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9D800-16F9-41CD-AB15-006BB76A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0F94-CDE4-4404-904C-87EE6E2975A6}"/>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6" name="Footer Placeholder 5">
            <a:extLst>
              <a:ext uri="{FF2B5EF4-FFF2-40B4-BE49-F238E27FC236}">
                <a16:creationId xmlns:a16="http://schemas.microsoft.com/office/drawing/2014/main" id="{C8197EE2-9B08-4540-AAB2-898143151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4650-D30F-4190-9574-B3B74FE5C00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1504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E0F-E936-4E04-9FDF-2D76EF1A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28E1C-4361-4549-B293-053C2802E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33F36-AB34-42F9-AC05-B3A6A5BB3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910D8-71FD-46F4-A071-AD29318E8B1E}"/>
              </a:ext>
            </a:extLst>
          </p:cNvPr>
          <p:cNvSpPr>
            <a:spLocks noGrp="1"/>
          </p:cNvSpPr>
          <p:nvPr>
            <p:ph type="dt" sz="half" idx="10"/>
          </p:nvPr>
        </p:nvSpPr>
        <p:spPr/>
        <p:txBody>
          <a:bodyPr/>
          <a:lstStyle/>
          <a:p>
            <a:fld id="{B567A2F0-AC25-45B7-B8B4-EB0CE6590084}" type="datetimeFigureOut">
              <a:rPr lang="en-US" smtClean="0"/>
              <a:t>7/7/2018</a:t>
            </a:fld>
            <a:endParaRPr lang="en-US"/>
          </a:p>
        </p:txBody>
      </p:sp>
      <p:sp>
        <p:nvSpPr>
          <p:cNvPr id="6" name="Footer Placeholder 5">
            <a:extLst>
              <a:ext uri="{FF2B5EF4-FFF2-40B4-BE49-F238E27FC236}">
                <a16:creationId xmlns:a16="http://schemas.microsoft.com/office/drawing/2014/main" id="{0B8A1A14-C588-4C08-BEA2-A1271BBA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43611-EC4B-4B5D-86DE-156253EC889D}"/>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325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8942-4328-49AA-B428-B20A7704E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597E0-B97E-4588-8983-ADD659A9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9075-3EB8-4FE4-8609-81FEB6988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2F0-AC25-45B7-B8B4-EB0CE6590084}" type="datetimeFigureOut">
              <a:rPr lang="en-US" smtClean="0"/>
              <a:t>7/7/2018</a:t>
            </a:fld>
            <a:endParaRPr lang="en-US"/>
          </a:p>
        </p:txBody>
      </p:sp>
      <p:sp>
        <p:nvSpPr>
          <p:cNvPr id="5" name="Footer Placeholder 4">
            <a:extLst>
              <a:ext uri="{FF2B5EF4-FFF2-40B4-BE49-F238E27FC236}">
                <a16:creationId xmlns:a16="http://schemas.microsoft.com/office/drawing/2014/main" id="{CCFCEE65-8F07-462C-B65B-86040EAB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C0946-19F9-48F1-99BD-76826AE5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4ACC-DC15-4358-A2C4-712F0748E2BF}" type="slidenum">
              <a:rPr lang="en-US" smtClean="0"/>
              <a:t>‹#›</a:t>
            </a:fld>
            <a:endParaRPr lang="en-US"/>
          </a:p>
        </p:txBody>
      </p:sp>
    </p:spTree>
    <p:extLst>
      <p:ext uri="{BB962C8B-B14F-4D97-AF65-F5344CB8AC3E}">
        <p14:creationId xmlns:p14="http://schemas.microsoft.com/office/powerpoint/2010/main" val="230794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20C76-BC0E-49C4-8C21-684A623A1F89}"/>
              </a:ext>
            </a:extLst>
          </p:cNvPr>
          <p:cNvPicPr>
            <a:picLocks noChangeAspect="1"/>
          </p:cNvPicPr>
          <p:nvPr/>
        </p:nvPicPr>
        <p:blipFill rotWithShape="1">
          <a:blip r:embed="rId2"/>
          <a:srcRect l="1336" t="2439" r="1268" b="1465"/>
          <a:stretch/>
        </p:blipFill>
        <p:spPr>
          <a:xfrm>
            <a:off x="544599" y="0"/>
            <a:ext cx="11047065" cy="6858000"/>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3"/>
            <a:ext cx="9144000" cy="1039651"/>
          </a:xfrm>
        </p:spPr>
        <p:txBody>
          <a:bodyPr/>
          <a:lstStyle/>
          <a:p>
            <a:r>
              <a:rPr lang="en-US" b="1">
                <a:solidFill>
                  <a:schemeClr val="bg1"/>
                </a:solidFill>
                <a:effectLst>
                  <a:outerShdw blurRad="38100" dist="38100" dir="2700000" algn="tl">
                    <a:srgbClr val="000000">
                      <a:alpha val="43137"/>
                    </a:srgbClr>
                  </a:outerShdw>
                </a:effectLst>
                <a:latin typeface="Century Gothic" panose="020B0502020202020204" pitchFamily="34" charset="0"/>
              </a:rPr>
              <a:t>PERSECUTION</a:t>
            </a: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415512" y="2075455"/>
            <a:ext cx="9144000" cy="721989"/>
          </a:xfrm>
        </p:spPr>
        <p:txBody>
          <a:bodyPr>
            <a:normAutofit/>
          </a:bodyPr>
          <a:lstStyle/>
          <a:p>
            <a:r>
              <a:rPr lang="en-US" sz="3600" b="1">
                <a:solidFill>
                  <a:schemeClr val="bg1"/>
                </a:solidFill>
              </a:rPr>
              <a:t>1 Samuel 18:1-11 </a:t>
            </a:r>
            <a:endParaRPr lang="en-US" sz="3600" b="1" dirty="0">
              <a:solidFill>
                <a:schemeClr val="bg1"/>
              </a:solidFill>
            </a:endParaRPr>
          </a:p>
        </p:txBody>
      </p:sp>
    </p:spTree>
    <p:extLst>
      <p:ext uri="{BB962C8B-B14F-4D97-AF65-F5344CB8AC3E}">
        <p14:creationId xmlns:p14="http://schemas.microsoft.com/office/powerpoint/2010/main" val="172385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Philippians 2:2-3 Fulfil ye my joy, that ye be likeminded, having the same love, being of one accord, of one mind. 3 Let nothing be done through strife or vainglory; but in lowliness of mind let each esteem other better than themselves.</a:t>
            </a:r>
          </a:p>
        </p:txBody>
      </p:sp>
    </p:spTree>
    <p:extLst>
      <p:ext uri="{BB962C8B-B14F-4D97-AF65-F5344CB8AC3E}">
        <p14:creationId xmlns:p14="http://schemas.microsoft.com/office/powerpoint/2010/main" val="147319625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7268704" y="1842129"/>
            <a:ext cx="3601476" cy="3858768"/>
          </a:xfrm>
        </p:spPr>
        <p:txBody>
          <a:bodyPr>
            <a:normAutofit/>
          </a:bodyPr>
          <a:lstStyle/>
          <a:p>
            <a:r>
              <a:rPr lang="en-US" sz="4000" b="1" dirty="0">
                <a:latin typeface="Century Gothic" panose="020B0502020202020204" pitchFamily="34" charset="0"/>
              </a:rPr>
              <a:t>Notice the wisdom Jonathon has to </a:t>
            </a:r>
            <a:r>
              <a:rPr lang="en-US" sz="4000" b="1" u="sng" dirty="0">
                <a:latin typeface="Century Gothic" panose="020B0502020202020204" pitchFamily="34" charset="0"/>
              </a:rPr>
              <a:t>BE</a:t>
            </a:r>
            <a:r>
              <a:rPr lang="en-US" sz="4000" b="1" dirty="0">
                <a:latin typeface="Century Gothic" panose="020B0502020202020204" pitchFamily="34" charset="0"/>
              </a:rPr>
              <a:t> a friend first.</a:t>
            </a:r>
          </a:p>
          <a:p>
            <a:endParaRPr lang="en-US" sz="2400" dirty="0"/>
          </a:p>
        </p:txBody>
      </p:sp>
      <p:pic>
        <p:nvPicPr>
          <p:cNvPr id="4" name="Picture 3">
            <a:extLst>
              <a:ext uri="{FF2B5EF4-FFF2-40B4-BE49-F238E27FC236}">
                <a16:creationId xmlns:a16="http://schemas.microsoft.com/office/drawing/2014/main" id="{38D9B0C6-AE9E-4ABA-A2CB-7A32D2D0CE34}"/>
              </a:ext>
            </a:extLst>
          </p:cNvPr>
          <p:cNvPicPr>
            <a:picLocks noChangeAspect="1"/>
          </p:cNvPicPr>
          <p:nvPr/>
        </p:nvPicPr>
        <p:blipFill>
          <a:blip r:embed="rId2"/>
          <a:stretch>
            <a:fillRect/>
          </a:stretch>
        </p:blipFill>
        <p:spPr>
          <a:xfrm>
            <a:off x="0" y="0"/>
            <a:ext cx="5709285" cy="6858000"/>
          </a:xfrm>
          <a:prstGeom prst="rect">
            <a:avLst/>
          </a:prstGeom>
        </p:spPr>
      </p:pic>
    </p:spTree>
    <p:extLst>
      <p:ext uri="{BB962C8B-B14F-4D97-AF65-F5344CB8AC3E}">
        <p14:creationId xmlns:p14="http://schemas.microsoft.com/office/powerpoint/2010/main" val="3012872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Proverbs 18:24a A man that hath friends must shew himself friendly: </a:t>
            </a:r>
          </a:p>
          <a:p>
            <a:r>
              <a:rPr lang="en-US" sz="3200" dirty="0"/>
              <a:t>Proverbs 18:24b …and there is a friend that </a:t>
            </a:r>
            <a:r>
              <a:rPr lang="en-US" sz="3200" dirty="0" err="1"/>
              <a:t>sticketh</a:t>
            </a:r>
            <a:r>
              <a:rPr lang="en-US" sz="3200" dirty="0"/>
              <a:t> closer than a brother.</a:t>
            </a:r>
          </a:p>
          <a:p>
            <a:r>
              <a:rPr lang="en-US" sz="3200" dirty="0"/>
              <a:t>Proverbs 17:17 A friend loveth at all times, and a brother is born for adversity.</a:t>
            </a:r>
          </a:p>
        </p:txBody>
      </p:sp>
    </p:spTree>
    <p:extLst>
      <p:ext uri="{BB962C8B-B14F-4D97-AF65-F5344CB8AC3E}">
        <p14:creationId xmlns:p14="http://schemas.microsoft.com/office/powerpoint/2010/main" val="2831696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David’s </a:t>
            </a:r>
            <a:r>
              <a:rPr lang="en-US" b="1" u="sng" dirty="0">
                <a:latin typeface="Century Gothic" panose="020B0502020202020204" pitchFamily="34" charset="0"/>
              </a:rPr>
              <a:t>Wisdom</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29" y="2066795"/>
            <a:ext cx="10349511" cy="4693234"/>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Be WISE!</a:t>
            </a:r>
          </a:p>
          <a:p>
            <a:pPr>
              <a:spcBef>
                <a:spcPts val="0"/>
              </a:spcBef>
            </a:pPr>
            <a:r>
              <a:rPr lang="en-US" sz="3200" dirty="0"/>
              <a:t>Ephesians 5:17-21 Wherefore be ye not unwise, but understanding what the will of the Lord is.  18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a:t>
            </a:r>
          </a:p>
          <a:p>
            <a:endParaRPr lang="en-US" sz="2400" dirty="0"/>
          </a:p>
        </p:txBody>
      </p:sp>
    </p:spTree>
    <p:extLst>
      <p:ext uri="{BB962C8B-B14F-4D97-AF65-F5344CB8AC3E}">
        <p14:creationId xmlns:p14="http://schemas.microsoft.com/office/powerpoint/2010/main" val="18573111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David’s </a:t>
            </a:r>
            <a:r>
              <a:rPr lang="en-US" b="1" u="sng" dirty="0">
                <a:latin typeface="Century Gothic" panose="020B0502020202020204" pitchFamily="34" charset="0"/>
              </a:rPr>
              <a:t>Wisdom</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29" y="2029217"/>
            <a:ext cx="10349511" cy="4730812"/>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We need wisdom from on high! </a:t>
            </a:r>
            <a:r>
              <a:rPr lang="en-US" sz="3200" u="sng" dirty="0">
                <a:latin typeface="Calibri" panose="020F0502020204030204" pitchFamily="34" charset="0"/>
                <a:ea typeface="Calibri" panose="020F0502020204030204" pitchFamily="34" charset="0"/>
                <a:cs typeface="Times New Roman" panose="02020603050405020304" pitchFamily="18" charset="0"/>
              </a:rPr>
              <a:t>Ask</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3200" dirty="0"/>
              <a:t>James 1:5-7 If any of you lack wisdom, let him ask of God, that giveth to all men liberally, and </a:t>
            </a:r>
            <a:r>
              <a:rPr lang="en-US" sz="3200" dirty="0" err="1"/>
              <a:t>upbraideth</a:t>
            </a:r>
            <a:r>
              <a:rPr lang="en-US" sz="3200" dirty="0"/>
              <a:t> not; and it shall be given him.  6 But let him ask in faith, nothing wavering. For he that </a:t>
            </a:r>
            <a:r>
              <a:rPr lang="en-US" sz="3200" dirty="0" err="1"/>
              <a:t>wavereth</a:t>
            </a:r>
            <a:r>
              <a:rPr lang="en-US" sz="3200" dirty="0"/>
              <a:t> is like a wave of the sea driven with the wind and tossed. 7 For let not that man think that he shall receive any thing of the Lord.</a:t>
            </a:r>
            <a:endParaRPr lang="en-US" sz="2400" dirty="0"/>
          </a:p>
        </p:txBody>
      </p:sp>
    </p:spTree>
    <p:extLst>
      <p:ext uri="{BB962C8B-B14F-4D97-AF65-F5344CB8AC3E}">
        <p14:creationId xmlns:p14="http://schemas.microsoft.com/office/powerpoint/2010/main" val="33537243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52750" y="657923"/>
            <a:ext cx="4806184" cy="1372046"/>
          </a:xfrm>
          <a:noFill/>
        </p:spPr>
        <p:txBody>
          <a:bodyPr vert="horz" lIns="91440" tIns="45720" rIns="91440" bIns="45720" rtlCol="0" anchor="b">
            <a:normAutofit fontScale="90000"/>
          </a:bodyPr>
          <a:lstStyle/>
          <a:p>
            <a:r>
              <a:rPr lang="en-US" sz="5000" b="1" dirty="0">
                <a:latin typeface="Century Gothic" panose="020B0502020202020204" pitchFamily="34" charset="0"/>
              </a:rPr>
              <a:t>David’s </a:t>
            </a:r>
            <a:r>
              <a:rPr lang="en-US" sz="5000" b="1" u="sng" dirty="0">
                <a:latin typeface="Century Gothic" panose="020B0502020202020204" pitchFamily="34" charset="0"/>
              </a:rPr>
              <a:t>Wisdom</a:t>
            </a:r>
            <a:r>
              <a:rPr lang="en-US" sz="5000"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52750" y="3429000"/>
            <a:ext cx="4806184" cy="921092"/>
          </a:xfrm>
          <a:noFill/>
        </p:spPr>
        <p:txBody>
          <a:bodyPr vert="horz" lIns="91440" tIns="45720" rIns="91440" bIns="45720" rtlCol="0">
            <a:noAutofit/>
          </a:bodyPr>
          <a:lstStyle/>
          <a:p>
            <a:pPr marL="0" indent="0">
              <a:spcAft>
                <a:spcPts val="600"/>
              </a:spcAft>
              <a:buNone/>
            </a:pPr>
            <a:r>
              <a:rPr lang="en-US" sz="3200" b="1" dirty="0">
                <a:solidFill>
                  <a:schemeClr val="tx2"/>
                </a:solidFill>
              </a:rPr>
              <a:t>Most of us can trace all of our relational frustration to one source. </a:t>
            </a:r>
            <a:r>
              <a:rPr lang="en-US" sz="3200" b="1" u="sng" dirty="0">
                <a:solidFill>
                  <a:schemeClr val="tx2"/>
                </a:solidFill>
              </a:rPr>
              <a:t>SELF</a:t>
            </a:r>
            <a:r>
              <a:rPr lang="en-US" sz="3200" b="1" dirty="0">
                <a:solidFill>
                  <a:schemeClr val="tx2"/>
                </a:solidFill>
              </a:rPr>
              <a:t>!</a:t>
            </a:r>
          </a:p>
        </p:txBody>
      </p:sp>
      <p:pic>
        <p:nvPicPr>
          <p:cNvPr id="4" name="Picture 3" descr="A group of people in a room&#10;&#10;Description generated with high confidence">
            <a:extLst>
              <a:ext uri="{FF2B5EF4-FFF2-40B4-BE49-F238E27FC236}">
                <a16:creationId xmlns:a16="http://schemas.microsoft.com/office/drawing/2014/main" id="{A246A85A-31FE-4637-8A2F-7EA0319DA956}"/>
              </a:ext>
            </a:extLst>
          </p:cNvPr>
          <p:cNvPicPr>
            <a:picLocks noChangeAspect="1"/>
          </p:cNvPicPr>
          <p:nvPr/>
        </p:nvPicPr>
        <p:blipFill rotWithShape="1">
          <a:blip r:embed="rId2"/>
          <a:srcRect l="16125" r="20441" b="-1"/>
          <a:stretch/>
        </p:blipFill>
        <p:spPr>
          <a:xfrm>
            <a:off x="6095999" y="10"/>
            <a:ext cx="6105655" cy="6857990"/>
          </a:xfrm>
          <a:prstGeom prst="rect">
            <a:avLst/>
          </a:prstGeom>
        </p:spPr>
      </p:pic>
    </p:spTree>
    <p:extLst>
      <p:ext uri="{BB962C8B-B14F-4D97-AF65-F5344CB8AC3E}">
        <p14:creationId xmlns:p14="http://schemas.microsoft.com/office/powerpoint/2010/main" val="755088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Saul’s </a:t>
            </a:r>
            <a:r>
              <a:rPr lang="en-US" b="1" u="sng" dirty="0">
                <a:latin typeface="Century Gothic" panose="020B0502020202020204" pitchFamily="34" charset="0"/>
              </a:rPr>
              <a:t>Suspicion</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29" y="2066795"/>
            <a:ext cx="10349511" cy="4693234"/>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David is a type of who? </a:t>
            </a:r>
            <a:r>
              <a:rPr lang="en-US" sz="3200" u="sng" dirty="0">
                <a:latin typeface="Calibri" panose="020F0502020204030204" pitchFamily="34" charset="0"/>
                <a:ea typeface="Calibri" panose="020F0502020204030204" pitchFamily="34" charset="0"/>
                <a:cs typeface="Times New Roman" panose="02020603050405020304" pitchFamily="18" charset="0"/>
              </a:rPr>
              <a:t>Christ</a:t>
            </a:r>
            <a:r>
              <a:rPr lang="en-US" sz="3200" dirty="0">
                <a:latin typeface="Calibri" panose="020F0502020204030204" pitchFamily="34" charset="0"/>
                <a:ea typeface="Calibri" panose="020F0502020204030204" pitchFamily="34" charset="0"/>
                <a:cs typeface="Times New Roman" panose="02020603050405020304" pitchFamily="18" charset="0"/>
              </a:rPr>
              <a:t>.</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Notice the picture of WORSHIP!</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Psalms 5:11 But let all those that put their trust in thee rejoice: let them ever shout for joy, because thou </a:t>
            </a:r>
            <a:r>
              <a:rPr lang="en-US" sz="3200" dirty="0" err="1">
                <a:latin typeface="Calibri" panose="020F0502020204030204" pitchFamily="34" charset="0"/>
                <a:ea typeface="Calibri" panose="020F0502020204030204" pitchFamily="34" charset="0"/>
                <a:cs typeface="Times New Roman" panose="02020603050405020304" pitchFamily="18" charset="0"/>
              </a:rPr>
              <a:t>defendest</a:t>
            </a:r>
            <a:r>
              <a:rPr lang="en-US" sz="3200" dirty="0">
                <a:latin typeface="Calibri" panose="020F0502020204030204" pitchFamily="34" charset="0"/>
                <a:ea typeface="Calibri" panose="020F0502020204030204" pitchFamily="34" charset="0"/>
                <a:cs typeface="Times New Roman" panose="02020603050405020304" pitchFamily="18" charset="0"/>
              </a:rPr>
              <a:t> them: let them also that love thy name be joyful in thee.</a:t>
            </a:r>
          </a:p>
          <a:p>
            <a:endParaRPr lang="en-US" sz="2400" dirty="0"/>
          </a:p>
        </p:txBody>
      </p:sp>
    </p:spTree>
    <p:extLst>
      <p:ext uri="{BB962C8B-B14F-4D97-AF65-F5344CB8AC3E}">
        <p14:creationId xmlns:p14="http://schemas.microsoft.com/office/powerpoint/2010/main" val="37813717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725F543C-A5CE-467F-9967-88F9C6BCC2A6}"/>
              </a:ext>
            </a:extLst>
          </p:cNvPr>
          <p:cNvPicPr>
            <a:picLocks noGrp="1" noChangeAspect="1"/>
          </p:cNvPicPr>
          <p:nvPr>
            <p:ph idx="1"/>
          </p:nvPr>
        </p:nvPicPr>
        <p:blipFill>
          <a:blip r:embed="rId2"/>
          <a:stretch>
            <a:fillRect/>
          </a:stretch>
        </p:blipFill>
        <p:spPr>
          <a:xfrm>
            <a:off x="643467" y="720842"/>
            <a:ext cx="7486405" cy="5412930"/>
          </a:xfrm>
          <a:prstGeom prst="rect">
            <a:avLst/>
          </a:prstGeom>
        </p:spPr>
      </p:pic>
      <p:sp>
        <p:nvSpPr>
          <p:cNvPr id="8" name="TextBox 7">
            <a:extLst>
              <a:ext uri="{FF2B5EF4-FFF2-40B4-BE49-F238E27FC236}">
                <a16:creationId xmlns:a16="http://schemas.microsoft.com/office/drawing/2014/main" id="{BDB28603-6F4B-4857-A6EF-2367B26C3ECA}"/>
              </a:ext>
            </a:extLst>
          </p:cNvPr>
          <p:cNvSpPr txBox="1"/>
          <p:nvPr/>
        </p:nvSpPr>
        <p:spPr>
          <a:xfrm>
            <a:off x="8409620" y="1657592"/>
            <a:ext cx="378238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Pride.</a:t>
            </a:r>
          </a:p>
          <a:p>
            <a:pPr marL="457200" indent="-457200">
              <a:buFont typeface="Arial" panose="020B0604020202020204" pitchFamily="34" charset="0"/>
              <a:buChar char="•"/>
            </a:pPr>
            <a:r>
              <a:rPr lang="en-US" sz="3200" dirty="0">
                <a:solidFill>
                  <a:schemeClr val="bg1"/>
                </a:solidFill>
              </a:rPr>
              <a:t>Jealousy results you viewing your </a:t>
            </a:r>
            <a:r>
              <a:rPr lang="en-US" sz="3200" u="sng" dirty="0">
                <a:solidFill>
                  <a:schemeClr val="bg1"/>
                </a:solidFill>
              </a:rPr>
              <a:t>brother</a:t>
            </a:r>
            <a:r>
              <a:rPr lang="en-US" sz="3200" dirty="0">
                <a:solidFill>
                  <a:schemeClr val="bg1"/>
                </a:solidFill>
              </a:rPr>
              <a:t> as your </a:t>
            </a:r>
            <a:r>
              <a:rPr lang="en-US" sz="3200" u="sng" dirty="0">
                <a:solidFill>
                  <a:schemeClr val="bg1"/>
                </a:solidFill>
              </a:rPr>
              <a:t>enemy</a:t>
            </a:r>
            <a:r>
              <a:rPr lang="en-US" sz="3200" dirty="0">
                <a:solidFill>
                  <a:schemeClr val="bg1"/>
                </a:solidFill>
              </a:rPr>
              <a:t>.</a:t>
            </a:r>
          </a:p>
          <a:p>
            <a:pPr marL="457200" indent="-457200">
              <a:buFont typeface="Arial" panose="020B0604020202020204" pitchFamily="34" charset="0"/>
              <a:buChar char="•"/>
            </a:pPr>
            <a:r>
              <a:rPr lang="en-US" sz="3200" dirty="0">
                <a:solidFill>
                  <a:schemeClr val="bg1"/>
                </a:solidFill>
              </a:rPr>
              <a:t>Saul’s </a:t>
            </a:r>
            <a:r>
              <a:rPr lang="en-US" sz="3200" u="sng" dirty="0">
                <a:solidFill>
                  <a:schemeClr val="bg1"/>
                </a:solidFill>
              </a:rPr>
              <a:t>envy</a:t>
            </a:r>
            <a:r>
              <a:rPr lang="en-US" sz="3200" dirty="0">
                <a:solidFill>
                  <a:schemeClr val="bg1"/>
                </a:solidFill>
              </a:rPr>
              <a:t> VS Paul’s </a:t>
            </a:r>
            <a:r>
              <a:rPr lang="en-US" sz="3200" u="sng" dirty="0">
                <a:solidFill>
                  <a:schemeClr val="bg1"/>
                </a:solidFill>
              </a:rPr>
              <a:t>humility</a:t>
            </a:r>
            <a:r>
              <a:rPr lang="en-US" sz="3200" dirty="0">
                <a:solidFill>
                  <a:schemeClr val="bg1"/>
                </a:solidFill>
              </a:rPr>
              <a:t>. </a:t>
            </a:r>
          </a:p>
        </p:txBody>
      </p:sp>
    </p:spTree>
    <p:extLst>
      <p:ext uri="{BB962C8B-B14F-4D97-AF65-F5344CB8AC3E}">
        <p14:creationId xmlns:p14="http://schemas.microsoft.com/office/powerpoint/2010/main" val="32861580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1 Corinthians 4:6-15 And these things, brethren, I have in a figure transferred to myself and to Apollos for your sakes; that ye might learn in us not to think of men above that which is written, that no one of you be puffed up for one against another. 7 For who </a:t>
            </a:r>
            <a:r>
              <a:rPr lang="en-US" sz="3200" dirty="0" err="1"/>
              <a:t>maketh</a:t>
            </a:r>
            <a:r>
              <a:rPr lang="en-US" sz="3200" dirty="0"/>
              <a:t> thee to differ from another? and what hast thou that thou didst not receive? now if thou didst receive it, why dost thou glory, as if thou </a:t>
            </a:r>
            <a:r>
              <a:rPr lang="en-US" sz="3200" dirty="0" err="1"/>
              <a:t>hadst</a:t>
            </a:r>
            <a:r>
              <a:rPr lang="en-US" sz="3200" dirty="0"/>
              <a:t> not received it? </a:t>
            </a:r>
          </a:p>
        </p:txBody>
      </p:sp>
    </p:spTree>
    <p:extLst>
      <p:ext uri="{BB962C8B-B14F-4D97-AF65-F5344CB8AC3E}">
        <p14:creationId xmlns:p14="http://schemas.microsoft.com/office/powerpoint/2010/main" val="2463263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10 We are fools for Christ's sake, but ye are wise in Christ; we are weak, but ye are strong; ye are </a:t>
            </a:r>
            <a:r>
              <a:rPr lang="en-US" sz="3200" dirty="0" err="1"/>
              <a:t>honourable</a:t>
            </a:r>
            <a:r>
              <a:rPr lang="en-US" sz="3200" dirty="0"/>
              <a:t>, but we are despised. 11 Even unto this present hour we both hunger, and thirst, and are naked, and are buffeted, and have no certain </a:t>
            </a:r>
            <a:r>
              <a:rPr lang="en-US" sz="3200" dirty="0" err="1"/>
              <a:t>dwellingplace</a:t>
            </a:r>
            <a:r>
              <a:rPr lang="en-US" sz="3200" dirty="0"/>
              <a:t>; 12 And </a:t>
            </a:r>
            <a:r>
              <a:rPr lang="en-US" sz="3200" dirty="0" err="1"/>
              <a:t>labour</a:t>
            </a:r>
            <a:r>
              <a:rPr lang="en-US" sz="3200" dirty="0"/>
              <a:t>, working with our own hands: being reviled, we bless; being persecuted, we suffer it: 13 Being defamed, we intreat: we are made as the filth of the world, and are the offscouring of all things unto this day. 14 I write not these things to shame you, but as my beloved sons I warn you. 15 For though ye have ten thousand instructors in Christ, yet have ye not many fathers: for in Christ Jesus I have begotten you through the gospel.</a:t>
            </a:r>
          </a:p>
        </p:txBody>
      </p:sp>
    </p:spTree>
    <p:extLst>
      <p:ext uri="{BB962C8B-B14F-4D97-AF65-F5344CB8AC3E}">
        <p14:creationId xmlns:p14="http://schemas.microsoft.com/office/powerpoint/2010/main" val="1671391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20C76-BC0E-49C4-8C21-684A623A1F89}"/>
              </a:ext>
            </a:extLst>
          </p:cNvPr>
          <p:cNvPicPr>
            <a:picLocks noChangeAspect="1"/>
          </p:cNvPicPr>
          <p:nvPr/>
        </p:nvPicPr>
        <p:blipFill rotWithShape="1">
          <a:blip r:embed="rId2"/>
          <a:srcRect l="1336" t="2439" r="1268" b="1465"/>
          <a:stretch/>
        </p:blipFill>
        <p:spPr>
          <a:xfrm>
            <a:off x="544599" y="0"/>
            <a:ext cx="11047065" cy="6858000"/>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3"/>
            <a:ext cx="9144000" cy="1039651"/>
          </a:xfrm>
        </p:spPr>
        <p:txBody>
          <a:bodyPr/>
          <a:lstStyle/>
          <a:p>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David’s </a:t>
            </a:r>
            <a:r>
              <a:rPr lang="en-US" b="1" u="sng" dirty="0">
                <a:solidFill>
                  <a:schemeClr val="bg1"/>
                </a:solidFill>
                <a:effectLst>
                  <a:outerShdw blurRad="38100" dist="38100" dir="2700000" algn="tl">
                    <a:srgbClr val="000000">
                      <a:alpha val="43137"/>
                    </a:srgbClr>
                  </a:outerShdw>
                </a:effectLst>
                <a:latin typeface="Century Gothic" panose="020B0502020202020204" pitchFamily="34" charset="0"/>
              </a:rPr>
              <a:t>Promotion</a:t>
            </a:r>
          </a:p>
        </p:txBody>
      </p:sp>
    </p:spTree>
    <p:extLst>
      <p:ext uri="{BB962C8B-B14F-4D97-AF65-F5344CB8AC3E}">
        <p14:creationId xmlns:p14="http://schemas.microsoft.com/office/powerpoint/2010/main" val="9232461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 John 1:26-27 John answered them, saying, I baptize with water: but there </a:t>
            </a:r>
            <a:r>
              <a:rPr lang="en-US" sz="3200" dirty="0" err="1"/>
              <a:t>standeth</a:t>
            </a:r>
            <a:r>
              <a:rPr lang="en-US" sz="3200" dirty="0"/>
              <a:t> one among you, whom ye know not; 27 He it is, who coming after me is preferred before me, whose shoe's latchet I am not worthy to unloose.</a:t>
            </a:r>
          </a:p>
          <a:p>
            <a:r>
              <a:rPr lang="en-US" sz="3200" dirty="0"/>
              <a:t>John 3:30 He must increase, but I must decrease.</a:t>
            </a:r>
          </a:p>
        </p:txBody>
      </p:sp>
    </p:spTree>
    <p:extLst>
      <p:ext uri="{BB962C8B-B14F-4D97-AF65-F5344CB8AC3E}">
        <p14:creationId xmlns:p14="http://schemas.microsoft.com/office/powerpoint/2010/main" val="215365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1 Samuel 15:28  And Samuel said unto him, The LORD hath rent the kingdom of Israel from thee this day, and hath given it to a </a:t>
            </a:r>
            <a:r>
              <a:rPr lang="en-US" sz="3200" dirty="0" err="1"/>
              <a:t>neighbour</a:t>
            </a:r>
            <a:r>
              <a:rPr lang="en-US" sz="3200" dirty="0"/>
              <a:t> of thine, that is better than thou.</a:t>
            </a:r>
          </a:p>
        </p:txBody>
      </p:sp>
    </p:spTree>
    <p:extLst>
      <p:ext uri="{BB962C8B-B14F-4D97-AF65-F5344CB8AC3E}">
        <p14:creationId xmlns:p14="http://schemas.microsoft.com/office/powerpoint/2010/main" val="3404270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5069940" y="365124"/>
            <a:ext cx="6172200" cy="1828800"/>
          </a:xfrm>
        </p:spPr>
        <p:txBody>
          <a:bodyPr>
            <a:normAutofit/>
          </a:bodyPr>
          <a:lstStyle/>
          <a:p>
            <a:r>
              <a:rPr lang="en-US" b="1" dirty="0">
                <a:latin typeface="Century Gothic" panose="020B0502020202020204" pitchFamily="34" charset="0"/>
              </a:rPr>
              <a:t>David’s </a:t>
            </a:r>
            <a:r>
              <a:rPr lang="en-US" b="1" u="sng" dirty="0">
                <a:latin typeface="Century Gothic" panose="020B0502020202020204" pitchFamily="34" charset="0"/>
              </a:rPr>
              <a:t>Persecution</a:t>
            </a:r>
            <a:r>
              <a:rPr lang="en-US" b="1" dirty="0">
                <a:latin typeface="Century Gothic" panose="020B0502020202020204" pitchFamily="34" charset="0"/>
              </a:rPr>
              <a:t>.</a:t>
            </a:r>
          </a:p>
        </p:txBody>
      </p:sp>
      <p:pic>
        <p:nvPicPr>
          <p:cNvPr id="4" name="Picture 3" descr="A picture containing building, wall, text, photo&#10;&#10;Description generated with very high confidence">
            <a:extLst>
              <a:ext uri="{FF2B5EF4-FFF2-40B4-BE49-F238E27FC236}">
                <a16:creationId xmlns:a16="http://schemas.microsoft.com/office/drawing/2014/main" id="{3713232F-0947-4183-8D5A-8673B7E99E7A}"/>
              </a:ext>
            </a:extLst>
          </p:cNvPr>
          <p:cNvPicPr>
            <a:picLocks noChangeAspect="1"/>
          </p:cNvPicPr>
          <p:nvPr/>
        </p:nvPicPr>
        <p:blipFill rotWithShape="1">
          <a:blip r:embed="rId2"/>
          <a:srcRect r="2920"/>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5069940" y="2322576"/>
            <a:ext cx="6172200" cy="3858768"/>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One is leading in worship. The other is working out a murder.</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Victory is always followed by attack.</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Everyone has a Saul and Jonathan in their life.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You are either one or the other in the lives of others.</a:t>
            </a:r>
          </a:p>
          <a:p>
            <a:endParaRPr lang="en-US" sz="2400" dirty="0"/>
          </a:p>
        </p:txBody>
      </p:sp>
    </p:spTree>
    <p:extLst>
      <p:ext uri="{BB962C8B-B14F-4D97-AF65-F5344CB8AC3E}">
        <p14:creationId xmlns:p14="http://schemas.microsoft.com/office/powerpoint/2010/main" val="2273337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5069940" y="365124"/>
            <a:ext cx="6172200" cy="1828800"/>
          </a:xfrm>
        </p:spPr>
        <p:txBody>
          <a:bodyPr>
            <a:normAutofit/>
          </a:bodyPr>
          <a:lstStyle/>
          <a:p>
            <a:r>
              <a:rPr lang="en-US" b="1" dirty="0">
                <a:latin typeface="Century Gothic" panose="020B0502020202020204" pitchFamily="34" charset="0"/>
              </a:rPr>
              <a:t>Jonathan’s </a:t>
            </a:r>
            <a:r>
              <a:rPr lang="en-US" b="1" u="sng" dirty="0">
                <a:latin typeface="Century Gothic" panose="020B0502020202020204" pitchFamily="34" charset="0"/>
              </a:rPr>
              <a:t>Submission</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5069940" y="2322576"/>
            <a:ext cx="6172200" cy="3858768"/>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Jonathan saw David’s submission to the king.</a:t>
            </a:r>
          </a:p>
          <a:p>
            <a:r>
              <a:rPr lang="en-US" sz="3200" dirty="0">
                <a:latin typeface="Calibri" panose="020F0502020204030204" pitchFamily="34" charset="0"/>
                <a:ea typeface="Calibri" panose="020F0502020204030204" pitchFamily="34" charset="0"/>
                <a:cs typeface="Times New Roman" panose="02020603050405020304" pitchFamily="18" charset="0"/>
              </a:rPr>
              <a:t>Jonathan was also a man of faith and courage.</a:t>
            </a:r>
            <a:endParaRPr lang="en-US" sz="3200" dirty="0"/>
          </a:p>
        </p:txBody>
      </p:sp>
      <p:pic>
        <p:nvPicPr>
          <p:cNvPr id="5" name="Picture 4">
            <a:extLst>
              <a:ext uri="{FF2B5EF4-FFF2-40B4-BE49-F238E27FC236}">
                <a16:creationId xmlns:a16="http://schemas.microsoft.com/office/drawing/2014/main" id="{4A617D1E-FB15-4E07-B2EC-C9A7880582AB}"/>
              </a:ext>
            </a:extLst>
          </p:cNvPr>
          <p:cNvPicPr>
            <a:picLocks noChangeAspect="1"/>
          </p:cNvPicPr>
          <p:nvPr/>
        </p:nvPicPr>
        <p:blipFill>
          <a:blip r:embed="rId2"/>
          <a:stretch>
            <a:fillRect/>
          </a:stretch>
        </p:blipFill>
        <p:spPr>
          <a:xfrm>
            <a:off x="0" y="0"/>
            <a:ext cx="4569143" cy="6858000"/>
          </a:xfrm>
          <a:prstGeom prst="rect">
            <a:avLst/>
          </a:prstGeom>
        </p:spPr>
      </p:pic>
    </p:spTree>
    <p:extLst>
      <p:ext uri="{BB962C8B-B14F-4D97-AF65-F5344CB8AC3E}">
        <p14:creationId xmlns:p14="http://schemas.microsoft.com/office/powerpoint/2010/main" val="1031894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2458720"/>
            <a:ext cx="10515600" cy="3718243"/>
          </a:xfrm>
        </p:spPr>
        <p:txBody>
          <a:bodyPr>
            <a:normAutofit/>
          </a:bodyPr>
          <a:lstStyle/>
          <a:p>
            <a:r>
              <a:rPr lang="en-US" sz="3200" dirty="0"/>
              <a:t>1 Samuel 14:6 And Jonathan said to the young man that bare his </a:t>
            </a:r>
            <a:r>
              <a:rPr lang="en-US" sz="3200" dirty="0" err="1"/>
              <a:t>armour</a:t>
            </a:r>
            <a:r>
              <a:rPr lang="en-US" sz="3200" dirty="0"/>
              <a:t>, Come, and let us go over unto the garrison of these uncircumcised: it may be that the LORD will work for us: for there is no restraint to the LORD to save by many or by few.</a:t>
            </a:r>
          </a:p>
        </p:txBody>
      </p:sp>
    </p:spTree>
    <p:extLst>
      <p:ext uri="{BB962C8B-B14F-4D97-AF65-F5344CB8AC3E}">
        <p14:creationId xmlns:p14="http://schemas.microsoft.com/office/powerpoint/2010/main" val="33468408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2106592"/>
            <a:ext cx="10515600" cy="4070371"/>
          </a:xfrm>
        </p:spPr>
        <p:txBody>
          <a:bodyPr>
            <a:normAutofit/>
          </a:bodyPr>
          <a:lstStyle/>
          <a:p>
            <a:r>
              <a:rPr lang="en-US" sz="3200" dirty="0"/>
              <a:t>1 Samuel 14:14-15 And that first slaughter, which Jonathan and his armourbearer made, was about twenty men, within as it were an half acre of land, which a yoke of oxen might plow. 15 And there was trembling in the host, in the field, and among all the people: the garrison, and the spoilers, they also trembled, and the earth quaked: so it was a very great trembling.</a:t>
            </a:r>
          </a:p>
        </p:txBody>
      </p:sp>
    </p:spTree>
    <p:extLst>
      <p:ext uri="{BB962C8B-B14F-4D97-AF65-F5344CB8AC3E}">
        <p14:creationId xmlns:p14="http://schemas.microsoft.com/office/powerpoint/2010/main" val="16236562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2 Corinthians 10:12 For we dare not make ourselves of the number, or compare ourselves with some that commend themselves: but they measuring themselves by themselves, and comparing themselves among themselves, are not wise.</a:t>
            </a:r>
          </a:p>
        </p:txBody>
      </p:sp>
    </p:spTree>
    <p:extLst>
      <p:ext uri="{BB962C8B-B14F-4D97-AF65-F5344CB8AC3E}">
        <p14:creationId xmlns:p14="http://schemas.microsoft.com/office/powerpoint/2010/main" val="20805578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vintage photo of a group of people posing for the camera&#10;&#10;Description generated with very high confidence">
            <a:extLst>
              <a:ext uri="{FF2B5EF4-FFF2-40B4-BE49-F238E27FC236}">
                <a16:creationId xmlns:a16="http://schemas.microsoft.com/office/drawing/2014/main" id="{7F2FA616-C9B9-4B7A-927D-106714D10A51}"/>
              </a:ext>
            </a:extLst>
          </p:cNvPr>
          <p:cNvPicPr>
            <a:picLocks noChangeAspect="1"/>
          </p:cNvPicPr>
          <p:nvPr/>
        </p:nvPicPr>
        <p:blipFill rotWithShape="1">
          <a:blip r:embed="rId2"/>
          <a:srcRect t="15578" r="-6" b="54979"/>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5" name="Picture 4" descr="A picture containing brushing, indoor, teeth, person&#10;&#10;Description generated with very high confidence">
            <a:extLst>
              <a:ext uri="{FF2B5EF4-FFF2-40B4-BE49-F238E27FC236}">
                <a16:creationId xmlns:a16="http://schemas.microsoft.com/office/drawing/2014/main" id="{012D0434-8151-490D-8CBA-9923C736769A}"/>
              </a:ext>
            </a:extLst>
          </p:cNvPr>
          <p:cNvPicPr>
            <a:picLocks noChangeAspect="1"/>
          </p:cNvPicPr>
          <p:nvPr/>
        </p:nvPicPr>
        <p:blipFill rotWithShape="1">
          <a:blip r:embed="rId3"/>
          <a:srcRect t="4353" r="-2" b="26684"/>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2"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38200" y="365125"/>
            <a:ext cx="10515600" cy="1325563"/>
          </a:xfrm>
        </p:spPr>
        <p:txBody>
          <a:bodyPr>
            <a:normAutofit/>
          </a:bodyPr>
          <a:lstStyle/>
          <a:p>
            <a:r>
              <a:rPr lang="en-US" b="1">
                <a:solidFill>
                  <a:schemeClr val="bg1"/>
                </a:solidFill>
                <a:latin typeface="Century Gothic" panose="020B0502020202020204" pitchFamily="34" charset="0"/>
              </a:rPr>
              <a:t>Jonathan’s </a:t>
            </a:r>
            <a:r>
              <a:rPr lang="en-US" b="1" u="sng">
                <a:solidFill>
                  <a:schemeClr val="bg1"/>
                </a:solidFill>
                <a:latin typeface="Century Gothic" panose="020B0502020202020204" pitchFamily="34" charset="0"/>
              </a:rPr>
              <a:t>Submission</a:t>
            </a:r>
            <a:r>
              <a:rPr lang="en-US" b="1">
                <a:solidFill>
                  <a:schemeClr val="bg1"/>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38200" y="2015406"/>
            <a:ext cx="5097779" cy="4065986"/>
          </a:xfrm>
        </p:spPr>
        <p:txBody>
          <a:bodyPr anchor="t">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Jonathan saw David’s submission to the king.</a:t>
            </a:r>
          </a:p>
          <a:p>
            <a:r>
              <a:rPr lang="en-US" sz="3200" dirty="0">
                <a:latin typeface="Calibri" panose="020F0502020204030204" pitchFamily="34" charset="0"/>
                <a:ea typeface="Calibri" panose="020F0502020204030204" pitchFamily="34" charset="0"/>
                <a:cs typeface="Times New Roman" panose="02020603050405020304" pitchFamily="18" charset="0"/>
              </a:rPr>
              <a:t>Jonathan was also a man of faith and courage.</a:t>
            </a:r>
          </a:p>
          <a:p>
            <a:r>
              <a:rPr lang="en-US" sz="3200" dirty="0"/>
              <a:t>Pride makes us draw </a:t>
            </a:r>
            <a:r>
              <a:rPr lang="en-US" sz="3200" u="sng" dirty="0"/>
              <a:t>comparisons</a:t>
            </a:r>
            <a:r>
              <a:rPr lang="en-US" sz="3200" dirty="0"/>
              <a:t>. </a:t>
            </a:r>
            <a:br>
              <a:rPr lang="en-US" sz="3200" dirty="0"/>
            </a:br>
            <a:r>
              <a:rPr lang="en-US" sz="3200" dirty="0"/>
              <a:t>It results in envy.</a:t>
            </a:r>
          </a:p>
          <a:p>
            <a:endParaRPr lang="en-US" sz="2000" dirty="0"/>
          </a:p>
        </p:txBody>
      </p:sp>
    </p:spTree>
    <p:extLst>
      <p:ext uri="{BB962C8B-B14F-4D97-AF65-F5344CB8AC3E}">
        <p14:creationId xmlns:p14="http://schemas.microsoft.com/office/powerpoint/2010/main" val="2344871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Colossians 2:2 That their hearts might be comforted, being knit together in love, and unto all riches of the full assurance of understanding, to the acknowledgement of the mystery of God, and of the Father, and of Christ;</a:t>
            </a:r>
          </a:p>
        </p:txBody>
      </p:sp>
    </p:spTree>
    <p:extLst>
      <p:ext uri="{BB962C8B-B14F-4D97-AF65-F5344CB8AC3E}">
        <p14:creationId xmlns:p14="http://schemas.microsoft.com/office/powerpoint/2010/main" val="16597169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5069940" y="365124"/>
            <a:ext cx="6739768" cy="1828800"/>
          </a:xfrm>
        </p:spPr>
        <p:txBody>
          <a:bodyPr>
            <a:normAutofit/>
          </a:bodyPr>
          <a:lstStyle/>
          <a:p>
            <a:r>
              <a:rPr lang="en-US" b="1" dirty="0">
                <a:latin typeface="Century Gothic" panose="020B0502020202020204" pitchFamily="34" charset="0"/>
              </a:rPr>
              <a:t>Jonathan’s </a:t>
            </a:r>
            <a:r>
              <a:rPr lang="en-US" b="1" u="sng" dirty="0">
                <a:latin typeface="Century Gothic" panose="020B0502020202020204" pitchFamily="34" charset="0"/>
              </a:rPr>
              <a:t>Submission</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5069940" y="2394856"/>
            <a:ext cx="6491796" cy="4098019"/>
          </a:xfrm>
        </p:spPr>
        <p:txBody>
          <a:bodyPr>
            <a:normAutofit/>
          </a:bodyPr>
          <a:lstStyle/>
          <a:p>
            <a:r>
              <a:rPr lang="en-US" sz="3200" dirty="0"/>
              <a:t>Who loved who as his own soul? Vs 1 and 3.</a:t>
            </a:r>
          </a:p>
          <a:p>
            <a:r>
              <a:rPr lang="en-US" sz="3200" dirty="0"/>
              <a:t>Jonathan </a:t>
            </a:r>
            <a:r>
              <a:rPr lang="en-US" sz="3200" u="sng" dirty="0"/>
              <a:t>submits</a:t>
            </a:r>
            <a:r>
              <a:rPr lang="en-US" sz="3200" dirty="0"/>
              <a:t> to David. </a:t>
            </a:r>
          </a:p>
          <a:p>
            <a:r>
              <a:rPr lang="en-US" sz="3200" dirty="0"/>
              <a:t>Who is David a type of?  Christ.  Christ must </a:t>
            </a:r>
            <a:r>
              <a:rPr lang="en-US" sz="3200" u="sng" dirty="0"/>
              <a:t>reign</a:t>
            </a:r>
            <a:r>
              <a:rPr lang="en-US" sz="3200" dirty="0"/>
              <a:t>. </a:t>
            </a:r>
          </a:p>
          <a:p>
            <a:endParaRPr lang="en-US" sz="2400" dirty="0"/>
          </a:p>
        </p:txBody>
      </p:sp>
      <p:pic>
        <p:nvPicPr>
          <p:cNvPr id="5" name="Picture 4">
            <a:extLst>
              <a:ext uri="{FF2B5EF4-FFF2-40B4-BE49-F238E27FC236}">
                <a16:creationId xmlns:a16="http://schemas.microsoft.com/office/drawing/2014/main" id="{780D0E63-F1C3-4161-812A-45959897B916}"/>
              </a:ext>
            </a:extLst>
          </p:cNvPr>
          <p:cNvPicPr>
            <a:picLocks noChangeAspect="1"/>
          </p:cNvPicPr>
          <p:nvPr/>
        </p:nvPicPr>
        <p:blipFill>
          <a:blip r:embed="rId2"/>
          <a:stretch>
            <a:fillRect/>
          </a:stretch>
        </p:blipFill>
        <p:spPr>
          <a:xfrm>
            <a:off x="0" y="0"/>
            <a:ext cx="4569143" cy="6858000"/>
          </a:xfrm>
          <a:prstGeom prst="rect">
            <a:avLst/>
          </a:prstGeom>
        </p:spPr>
      </p:pic>
    </p:spTree>
    <p:extLst>
      <p:ext uri="{BB962C8B-B14F-4D97-AF65-F5344CB8AC3E}">
        <p14:creationId xmlns:p14="http://schemas.microsoft.com/office/powerpoint/2010/main" val="39595995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5E5F31-7BA9-4DD3-8E26-5E371F83B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679F50-53D6-4AFB-9429-6376EE239644}">
  <ds:schemaRefs>
    <ds:schemaRef ds:uri="http://schemas.microsoft.com/sharepoint/v3/contenttype/forms"/>
  </ds:schemaRefs>
</ds:datastoreItem>
</file>

<file path=customXml/itemProps3.xml><?xml version="1.0" encoding="utf-8"?>
<ds:datastoreItem xmlns:ds="http://schemas.openxmlformats.org/officeDocument/2006/customXml" ds:itemID="{756D3259-93BA-4285-BA87-03C24D1C046D}">
  <ds:schemaRefs>
    <ds:schemaRef ds:uri="92225faf-0d15-43dc-b0d3-949d76b83189"/>
    <ds:schemaRef ds:uri="http://purl.org/dc/elements/1.1/"/>
    <ds:schemaRef ds:uri="http://schemas.microsoft.com/office/2006/metadata/properties"/>
    <ds:schemaRef ds:uri="http://purl.org/dc/terms/"/>
    <ds:schemaRef ds:uri="85009109-077a-450e-82c0-9072b8164ed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567</TotalTime>
  <Words>1095</Words>
  <Application>Microsoft Office PowerPoint</Application>
  <PresentationFormat>Widescreen</PresentationFormat>
  <Paragraphs>48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Times New Roman</vt:lpstr>
      <vt:lpstr>Office Theme</vt:lpstr>
      <vt:lpstr>PERSECUTION</vt:lpstr>
      <vt:lpstr>David’s Promotion</vt:lpstr>
      <vt:lpstr>Jonathan’s Submission.</vt:lpstr>
      <vt:lpstr>PowerPoint Presentation</vt:lpstr>
      <vt:lpstr>PowerPoint Presentation</vt:lpstr>
      <vt:lpstr>PowerPoint Presentation</vt:lpstr>
      <vt:lpstr>Jonathan’s Submission.</vt:lpstr>
      <vt:lpstr>PowerPoint Presentation</vt:lpstr>
      <vt:lpstr>Jonathan’s Submission.</vt:lpstr>
      <vt:lpstr>PowerPoint Presentation</vt:lpstr>
      <vt:lpstr>PowerPoint Presentation</vt:lpstr>
      <vt:lpstr>PowerPoint Presentation</vt:lpstr>
      <vt:lpstr>David’s Wisdom.</vt:lpstr>
      <vt:lpstr>David’s Wisdom.</vt:lpstr>
      <vt:lpstr>David’s Wisdom.</vt:lpstr>
      <vt:lpstr>Saul’s Suspicion.</vt:lpstr>
      <vt:lpstr>PowerPoint Presentation</vt:lpstr>
      <vt:lpstr>PowerPoint Presentation</vt:lpstr>
      <vt:lpstr>PowerPoint Presentation</vt:lpstr>
      <vt:lpstr>PowerPoint Presentation</vt:lpstr>
      <vt:lpstr>PowerPoint Presentation</vt:lpstr>
      <vt:lpstr>David’s Persecution.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PERSECUTION</dc:title>
  <dc:creator>Sam Miles</dc:creator>
  <cp:lastModifiedBy>Sam Miles</cp:lastModifiedBy>
  <cp:revision>3</cp:revision>
  <dcterms:created xsi:type="dcterms:W3CDTF">2018-07-08T02:12:07Z</dcterms:created>
  <dcterms:modified xsi:type="dcterms:W3CDTF">2018-07-08T11:39:59Z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